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94" r:id="rId4"/>
    <p:sldId id="295" r:id="rId5"/>
    <p:sldId id="296" r:id="rId6"/>
    <p:sldId id="297" r:id="rId7"/>
    <p:sldId id="285" r:id="rId8"/>
    <p:sldId id="286" r:id="rId9"/>
    <p:sldId id="284" r:id="rId10"/>
    <p:sldId id="287" r:id="rId11"/>
    <p:sldId id="288" r:id="rId12"/>
    <p:sldId id="291" r:id="rId13"/>
    <p:sldId id="292" r:id="rId14"/>
    <p:sldId id="293" r:id="rId15"/>
    <p:sldId id="278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50101"/>
    <a:srgbClr val="F7E8E1"/>
    <a:srgbClr val="F1FCFE"/>
    <a:srgbClr val="DBF6FE"/>
    <a:srgbClr val="6BC5C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3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1796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9747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6536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8706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0863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52269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10/28/2022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0521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10/28/2022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23200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10/28/2022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4379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4562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2078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pPr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5596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2456" y="1504304"/>
            <a:ext cx="3438659" cy="43621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75671"/>
            <a:ext cx="9144000" cy="15752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осударственное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профессиональное</a:t>
            </a:r>
            <a:b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образовательное учреждение Ростовской области</a:t>
            </a:r>
            <a:b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«Донской техникум кулинарного искусства и бизнеса»</a:t>
            </a:r>
            <a:b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ГБПОУ РО «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ДонТКИиБ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87" y="4384964"/>
            <a:ext cx="3744468" cy="140167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344030, г. Ростов-на-Дону,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пр. Шолохова, 128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УМР </a:t>
            </a:r>
            <a:r>
              <a:rPr lang="ru-RU" sz="14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Шаповалова</a:t>
            </a:r>
            <a:r>
              <a:rPr lang="ru-RU" sz="1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Светлана Николаевна</a:t>
            </a:r>
            <a:endParaRPr lang="en-US" sz="14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352826" y="5866489"/>
            <a:ext cx="4438349" cy="82810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kulinar@donpac.ru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Сайт: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http://dontkib.gauro-riacro.ru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7200" y="2784764"/>
            <a:ext cx="4336473" cy="1593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наставничества как технология сопровождения профессионального развития педагога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943609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Продолжение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Задачи этапа:</a:t>
            </a:r>
          </a:p>
          <a:p>
            <a:pPr>
              <a:buFont typeface="Wingdings" pitchFamily="2" charset="2"/>
              <a:buChar char="Ø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Сформировать базу потенциальных наставников</a:t>
            </a:r>
          </a:p>
          <a:p>
            <a:pPr>
              <a:buFont typeface="Wingdings" pitchFamily="2" charset="2"/>
              <a:buChar char="Ø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Провести  встречу с потенциальными наставниками, ознакомить их с  ценностями и возможностями наставников</a:t>
            </a:r>
          </a:p>
          <a:p>
            <a:pPr>
              <a:buFont typeface="Wingdings" pitchFamily="2" charset="2"/>
              <a:buChar char="Ø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Помочь наставнику составить «резюме» навыков</a:t>
            </a:r>
          </a:p>
          <a:p>
            <a:pPr>
              <a:buFont typeface="Wingdings" pitchFamily="2" charset="2"/>
              <a:buChar char="Ø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Получить согласие на внесение в базу наставников</a:t>
            </a:r>
          </a:p>
          <a:p>
            <a:pPr>
              <a:buFont typeface="Wingdings" pitchFamily="2" charset="2"/>
              <a:buChar char="Ø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Внесение данных наставников в базу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ОПЫТ ( умеет, знает, достигает результатов)  + МОТИВАЦИЯ (признание, желает развиваться), + СПОСОБНОСТЬ (готов делиться, открыт новому)</a:t>
            </a:r>
          </a:p>
          <a:p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Результаты 4 этапа:</a:t>
            </a:r>
          </a:p>
          <a:p>
            <a:pPr>
              <a:buFont typeface="Wingdings" pitchFamily="2" charset="2"/>
              <a:buChar char="Ø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Списки отобранных и обученных наставников, добровольно желающих учувствовать в процессе наставничества, и обладающих необходимыми для этого качествами и знаниями</a:t>
            </a:r>
          </a:p>
          <a:p>
            <a:pPr>
              <a:buFont typeface="Wingdings" pitchFamily="2" charset="2"/>
              <a:buChar char="Ø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Обучение наставников</a:t>
            </a:r>
          </a:p>
          <a:p>
            <a:pPr>
              <a:buFont typeface="Wingdings" pitchFamily="2" charset="2"/>
              <a:buChar char="Ø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Самоанализ и навыки самоопределения</a:t>
            </a:r>
          </a:p>
          <a:p>
            <a:pPr>
              <a:buFont typeface="Wingdings" pitchFamily="2" charset="2"/>
              <a:buChar char="Ø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Обучение эффективным коммуникациям</a:t>
            </a:r>
          </a:p>
          <a:p>
            <a:pPr>
              <a:buFont typeface="Wingdings" pitchFamily="2" charset="2"/>
              <a:buChar char="Ø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Разбор этапов реализации целей наставнического взаимодействия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61999" y="678873"/>
            <a:ext cx="3131127" cy="955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этап.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Формирование базы наставников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1491" y="706582"/>
            <a:ext cx="3435927" cy="8589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этап.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Отбор и обучение наставников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8509293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2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Задачи этапа:</a:t>
            </a:r>
          </a:p>
          <a:p>
            <a:pPr>
              <a:buFont typeface="Wingdings" pitchFamily="2" charset="2"/>
              <a:buChar char="Ø"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Групповая встреча с индивидуальным выбором наставляемого с последующим (не) согласием наставника</a:t>
            </a:r>
          </a:p>
          <a:p>
            <a:pPr>
              <a:buFont typeface="Wingdings" pitchFamily="2" charset="2"/>
              <a:buChar char="Ø"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Анкетирование и обработка данных с выявлением совпадений интересов пересечении запросов и возможностей</a:t>
            </a:r>
          </a:p>
          <a:p>
            <a:pPr>
              <a:buFont typeface="Wingdings" pitchFamily="2" charset="2"/>
              <a:buChar char="Ø"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Индивидуальные встречи наставника и наставляемого</a:t>
            </a:r>
          </a:p>
          <a:p>
            <a:pPr>
              <a:buFont typeface="Wingdings" pitchFamily="2" charset="2"/>
              <a:buChar char="Ø"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Результат</a:t>
            </a:r>
          </a:p>
          <a:p>
            <a:pPr>
              <a:buFont typeface="Wingdings" pitchFamily="2" charset="2"/>
              <a:buChar char="Ø"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Список сформированных наставнических пар/групп, желающих работать вместе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71372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Задачи координатора:</a:t>
            </a:r>
          </a:p>
          <a:p>
            <a:pPr>
              <a:buFont typeface="Wingdings" pitchFamily="2" charset="2"/>
              <a:buChar char="Ø"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Мониторинг работы пар/групп</a:t>
            </a:r>
          </a:p>
          <a:p>
            <a:pPr>
              <a:buFont typeface="Wingdings" pitchFamily="2" charset="2"/>
              <a:buChar char="Ø"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Задачи куратора наставнических пар/ групп</a:t>
            </a:r>
          </a:p>
          <a:p>
            <a:pPr>
              <a:buFont typeface="Wingdings" pitchFamily="2" charset="2"/>
              <a:buChar char="Ø"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Организационный контроль /сбор обратной связи</a:t>
            </a:r>
          </a:p>
          <a:p>
            <a:pPr>
              <a:buFont typeface="Wingdings" pitchFamily="2" charset="2"/>
              <a:buChar char="Ø"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Фиксация промежуточных результатов</a:t>
            </a:r>
          </a:p>
          <a:p>
            <a:pPr>
              <a:buFont typeface="Wingdings" pitchFamily="2" charset="2"/>
              <a:buChar char="Ø"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Поддержка наставника и анализ его работы</a:t>
            </a:r>
          </a:p>
          <a:p>
            <a:pPr>
              <a:buFont typeface="Wingdings" pitchFamily="2" charset="2"/>
              <a:buChar char="Ø"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Результаты 6-го этапа</a:t>
            </a:r>
          </a:p>
          <a:p>
            <a:pPr>
              <a:buFont typeface="Wingdings" pitchFamily="2" charset="2"/>
              <a:buChar char="Ø"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Наставнические пары, закончившие весь цикл наставнической работы и достигшие поставленной цели</a:t>
            </a:r>
          </a:p>
          <a:p>
            <a:pPr>
              <a:buFont typeface="Wingdings" pitchFamily="2" charset="2"/>
              <a:buChar char="Ø"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Выбор лучших практик для тиражирования опыта</a:t>
            </a:r>
            <a:endParaRPr lang="ru-RU" sz="33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75855" y="554182"/>
            <a:ext cx="3463636" cy="10113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этап.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Формирование наставнических пар/групп</a:t>
            </a: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93672" y="554182"/>
            <a:ext cx="3394363" cy="983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этап.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Организация работы наставнических пар/ групп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8445471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Кодекс наставника</a:t>
            </a:r>
            <a:endParaRPr lang="ru-RU" sz="40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492125"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осуждаю, предлагаю решения</a:t>
            </a:r>
          </a:p>
          <a:p>
            <a:pPr indent="492125"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критикую, а изучаю ситуацию</a:t>
            </a:r>
          </a:p>
          <a:p>
            <a:pPr indent="492125"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обвиняю, а поддерживаю</a:t>
            </a:r>
          </a:p>
          <a:p>
            <a:pPr indent="492125"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решаю проблему сам, а помогаю решить ее наставляемому</a:t>
            </a:r>
          </a:p>
          <a:p>
            <a:pPr indent="492125"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навязываю свое мнение, а работаю в диалоге</a:t>
            </a:r>
          </a:p>
          <a:p>
            <a:pPr indent="492125"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утверждаю, а советую</a:t>
            </a:r>
          </a:p>
          <a:p>
            <a:pPr indent="492125"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отрываюсь от практики</a:t>
            </a:r>
          </a:p>
          <a:p>
            <a:pPr indent="492125"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разглашаю внутреннюю информацию</a:t>
            </a:r>
          </a:p>
          <a:p>
            <a:pPr indent="492125"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Призываю наставляемого к дисциплине и ответственному отношению к себе, наставническому взаимодействию , сам следую этому правилу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203863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Проблемы при внедрении и реализации модели наставничества:</a:t>
            </a:r>
            <a:endParaRPr lang="ru-RU" sz="32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b="1" dirty="0" smtClean="0"/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Бессистемное внедрение наставничества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Она влечет за собой формальный подход участников процесса. Когда система наставничества не связана с показателями эффективной деятельности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Плохая организация процесса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Плохая организация, отсутствие документов, регламентирующих работу наставников и их наставляемых, приводит к хаосу и формальному выполнению задач.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Неподготовленность самих наставников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Успех подготовленности молодых педагогов серьезным образом зависит от опыта и квалификации наставника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Психологическое выгорание наставников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 нуждается в помощи и наставнике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924503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 заключении…… подумаем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   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492125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Наставничество в современном динамичном мире – это эффективный инструмент личностного развития, расширение возможностей, формирование новых компетенций .</a:t>
            </a:r>
          </a:p>
          <a:p>
            <a:pPr indent="492125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Наставничество сегодня рассматривается как перспективная образовательная технология, которая позволяет передавать знания, формировать необходимые навыки и осознанность быстрее, чем традиционные технологии</a:t>
            </a:r>
          </a:p>
          <a:p>
            <a:pPr indent="492125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Существует мнение, что с помощью наставника любой человек за короткий срок способен усвоить опыт человеческой жизни и пойти дальше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653428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46207"/>
            <a:ext cx="9144000" cy="1004576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en-US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035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56796"/>
            <a:ext cx="9144000" cy="672157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Ориентиры</a:t>
            </a:r>
            <a:endParaRPr lang="en-US" sz="32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794197" y="2179807"/>
            <a:ext cx="8349803" cy="8231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РФ от 07.05.2018 № 204 «О национальных целях и стратегических задачах развития РФ на период до 2024 г.»</a:t>
            </a:r>
          </a:p>
          <a:p>
            <a:pPr>
              <a:lnSpc>
                <a:spcPct val="100000"/>
              </a:lnSpc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 2024 г. необходимо обеспечить решение следующих задач…Создание условий развития наставничества… »  (пункт5)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73814"/>
            <a:ext cx="794197" cy="794197"/>
          </a:xfrm>
          <a:prstGeom prst="rect">
            <a:avLst/>
          </a:prstGeom>
        </p:spPr>
      </p:pic>
      <p:sp>
        <p:nvSpPr>
          <p:cNvPr id="33" name="Title 1"/>
          <p:cNvSpPr txBox="1">
            <a:spLocks/>
          </p:cNvSpPr>
          <p:nvPr/>
        </p:nvSpPr>
        <p:spPr>
          <a:xfrm>
            <a:off x="1454865" y="3122593"/>
            <a:ext cx="7689135" cy="9506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Министерства просвещения Р.Ф, от 25.12.2019 № Р-145 «Об утверждении методологии (Целевой модели)наставничества для организаций, осуществляющих образовательную деятельность по общеобразовательным и программам среднего профессионального образования в т. ч. с применением лучших практик обмена опытом между обучающимися» 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681" y="3288744"/>
            <a:ext cx="660668" cy="416825"/>
          </a:xfrm>
          <a:prstGeom prst="rect">
            <a:avLst/>
          </a:prstGeom>
        </p:spPr>
      </p:pic>
      <p:sp>
        <p:nvSpPr>
          <p:cNvPr id="35" name="Title 1"/>
          <p:cNvSpPr txBox="1">
            <a:spLocks/>
          </p:cNvSpPr>
          <p:nvPr/>
        </p:nvSpPr>
        <p:spPr>
          <a:xfrm>
            <a:off x="794197" y="4288809"/>
            <a:ext cx="8349803" cy="9530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Министерства общего и профессионального образования Ростовской области от05.04.2022, №7 «Об утверждении Положения о региональной системе (целевой модели)наставничества педагогических </a:t>
            </a:r>
            <a:r>
              <a:rPr lang="ru-RU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образовательных »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516" y="4149910"/>
            <a:ext cx="794197" cy="794197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681" y="5379662"/>
            <a:ext cx="660668" cy="416825"/>
          </a:xfrm>
          <a:prstGeom prst="rect">
            <a:avLst/>
          </a:prstGeom>
        </p:spPr>
      </p:pic>
      <p:sp>
        <p:nvSpPr>
          <p:cNvPr id="38" name="Title 1"/>
          <p:cNvSpPr txBox="1">
            <a:spLocks/>
          </p:cNvSpPr>
          <p:nvPr/>
        </p:nvSpPr>
        <p:spPr>
          <a:xfrm>
            <a:off x="1403349" y="5226740"/>
            <a:ext cx="7689135" cy="502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1663527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Программа развития ГБПОУ РО «</a:t>
            </a:r>
            <a:r>
              <a:rPr lang="ru-RU" sz="32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ДонТКИиБ</a:t>
            </a:r>
            <a:r>
              <a:rPr lang="ru-RU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» на 2021-2024 </a:t>
            </a:r>
            <a:r>
              <a:rPr lang="ru-RU" sz="32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гг</a:t>
            </a:r>
            <a:endParaRPr lang="ru-RU" sz="32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Спроектирована деятельность по следующим направлениям: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Привлечение молодых специалистов к педагогической деятельности, в том числе занятых в реальном секторе экономики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проекта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Я-профессионал,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Педагог будущего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Цифра для всех,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Территория успеха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Цель: Переподготовка и повышение квалификации педагогических работников для проведения обучения и оценки собственной квалификации, в том числе на основе использования современных цифровых технологий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Подготовка методической компетентности педагогических работников, развитие творческого потенциала, участие из в ассоциациях, обмене опытом и лучшими практиками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кадрового потенциала для обучения и оценки соответствующей квалификации</a:t>
            </a:r>
          </a:p>
          <a:p>
            <a:pPr algn="just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Результат: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Вовлечение в систему сопровождения наставничества 100% педагогических работников в возрасте до 35 лет, первые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года работы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999430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Что есть  наставничество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Универсальная технология передачи опыта, знания, формирования навыков, компетенций,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метакомпетенций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ценностей через неформальное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взаимообогощение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общение основанное на доверии и партнерстве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Какие процессы  сопровождают наставничество:</a:t>
            </a:r>
          </a:p>
          <a:p>
            <a:pPr marL="53340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личностное развитие</a:t>
            </a:r>
          </a:p>
          <a:p>
            <a:pPr marL="53340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эмоционально-физическое развитие</a:t>
            </a:r>
          </a:p>
          <a:p>
            <a:pPr marL="53340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социализация , адаптация</a:t>
            </a:r>
          </a:p>
          <a:p>
            <a:pPr marL="53340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социальное и образовательное самоопределение, самообразование</a:t>
            </a:r>
          </a:p>
          <a:p>
            <a:pPr marL="53340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профессиональное самоопределение, идентификация</a:t>
            </a:r>
          </a:p>
          <a:p>
            <a:pPr marL="53340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профессиональная адаптация, профессиональное развитие, карьерный рост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Структура управлением внедрения программы </a:t>
            </a:r>
            <a:br>
              <a:rPr lang="ru-RU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«Целевая модель наставничества»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3340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334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Координатор программы и рабочая группа программы (зам директора, педагог психолог, педагоги, местное сообщество)</a:t>
            </a:r>
          </a:p>
          <a:p>
            <a:pPr marL="5334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Куратор</a:t>
            </a:r>
          </a:p>
          <a:p>
            <a:pPr marL="5334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Наставник</a:t>
            </a:r>
          </a:p>
          <a:p>
            <a:pPr marL="5334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Наставляемый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Координатор с рабочей группой отвечают за  достижение стратегических целей организации  с помощью программы наставничества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 его фокусе: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 проведения программ наставничества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 проведения процедуры внутренней целевой программы наставничества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Мониторинг реализации и получения обратной связи от участников программы (качество реализации программ)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87585" y="1856509"/>
            <a:ext cx="4168487" cy="437587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Возможные проблемы и задачи координатора: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Адаптация  педагогов в  техникуме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Низкая вовлеченность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Низкая мотивация педагога к изменениям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Выгорание педагогов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Профессиональная идентификация  и рост профессионального мастерства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Куратор отвечает за организацию, процесса и завершение наставнических отношений в парах или группах «наставник-наставляемый</a:t>
            </a:r>
            <a:r>
              <a:rPr lang="ru-RU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Зона ответственности куратора: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Сбор и работа с базой наставников и наставляемых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Организация обучения наставников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Участие в оценке вовлеченности педагогов в программу наставничества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Решение организационных вопросов, возникающих в процессе реализации модели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Мониторинг реализации и получения обратной связи от участников программы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Роль куратора: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двигатель,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креативщик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вдохновитель, коммуникатор, «клей»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6526037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Наставник – это тот, кто готов поделиться профессиональным и жизненным опытом с наставляемым, чтобы помочь ему на пути к самореализации</a:t>
            </a:r>
            <a:endParaRPr lang="ru-RU" sz="28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Зона ответственности наставника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Организация процесса взаимодействия с наставляемым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Выстраивание экологических, доверительных,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взаимообогащающих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отношений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Поддержка наставляемого в процессе как целеполагания так и в процессе реализации целей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350328" y="1681163"/>
            <a:ext cx="4166214" cy="771092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Наставляемый начинавший педагог (до 35 лет)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Выпускник педагогического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ВУЗа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Специалист без педагогического образования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Специалист без опыта работы в образовании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Специалист с педагогическим образованием, но перерывом в стаже более 5 лет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594828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Процесс реализации целевой модели наставничества в техникуме</a:t>
            </a:r>
            <a:endParaRPr lang="ru-RU" sz="32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Результаты 1 этапа: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создана рабочая группа – команда единомышленников, которые будут  внедрять программу в техникуме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Разработана дорожная карта внедрения программы в техникуме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Наличие нормативно-правовой базы для внедрения программы (приказ, положение и т.д.)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Результаты 2 этапа: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Составление списка наставляемых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Наставляемыми осознаны текущие проблемы и возможности наставников для их реализации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Сформирован собственный запрос на наставников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78873" y="1579419"/>
            <a:ext cx="3588328" cy="10667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этап.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Подготовка условии для запуска программы наставничества</a:t>
            </a:r>
          </a:p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49090" y="1620981"/>
            <a:ext cx="3449781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этап.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Формирование базы наставляемых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5017093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1294</TotalTime>
  <Words>1104</Words>
  <Application>Microsoft Office PowerPoint</Application>
  <PresentationFormat>Экран (4:3)</PresentationFormat>
  <Paragraphs>145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Государственное бюджетное профессиональное образовательное учреждение Ростовской области «Донской техникум кулинарного искусства и бизнеса» ГБПОУ РО «ДонТКИиБ» </vt:lpstr>
      <vt:lpstr>Ориентиры</vt:lpstr>
      <vt:lpstr>Программа развития ГБПОУ РО «ДонТКИиБ» на 2021-2024 гг</vt:lpstr>
      <vt:lpstr>Что есть  наставничество</vt:lpstr>
      <vt:lpstr>Структура управлением внедрения программы  «Целевая модель наставничества»</vt:lpstr>
      <vt:lpstr>Координатор с рабочей группой отвечают за  достижение стратегических целей организации  с помощью программы наставничества</vt:lpstr>
      <vt:lpstr>Куратор отвечает за организацию, процесса и завершение наставнических отношений в парах или группах «наставник-наставляемый»</vt:lpstr>
      <vt:lpstr>Наставник – это тот, кто готов поделиться профессиональным и жизненным опытом с наставляемым, чтобы помочь ему на пути к самореализации</vt:lpstr>
      <vt:lpstr>Процесс реализации целевой модели наставничества в техникуме</vt:lpstr>
      <vt:lpstr>Продолжение</vt:lpstr>
      <vt:lpstr>Слайд 11</vt:lpstr>
      <vt:lpstr>Кодекс наставника</vt:lpstr>
      <vt:lpstr>Проблемы при внедрении и реализации модели наставничества:</vt:lpstr>
      <vt:lpstr>В  заключении…… подумаем…    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home</cp:lastModifiedBy>
  <cp:revision>121</cp:revision>
  <cp:lastPrinted>2022-10-26T07:06:33Z</cp:lastPrinted>
  <dcterms:created xsi:type="dcterms:W3CDTF">2018-09-04T12:10:47Z</dcterms:created>
  <dcterms:modified xsi:type="dcterms:W3CDTF">2022-10-28T17:20:39Z</dcterms:modified>
</cp:coreProperties>
</file>